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58" r:id="rId4"/>
    <p:sldId id="288" r:id="rId5"/>
    <p:sldId id="262" r:id="rId6"/>
    <p:sldId id="264" r:id="rId7"/>
    <p:sldId id="279" r:id="rId8"/>
    <p:sldId id="296" r:id="rId9"/>
    <p:sldId id="295" r:id="rId10"/>
    <p:sldId id="301" r:id="rId11"/>
    <p:sldId id="297" r:id="rId12"/>
    <p:sldId id="302" r:id="rId13"/>
    <p:sldId id="285" r:id="rId14"/>
    <p:sldId id="298" r:id="rId15"/>
    <p:sldId id="284" r:id="rId16"/>
    <p:sldId id="300" r:id="rId17"/>
    <p:sldId id="263" r:id="rId18"/>
    <p:sldId id="272" r:id="rId19"/>
    <p:sldId id="292" r:id="rId20"/>
    <p:sldId id="293" r:id="rId21"/>
    <p:sldId id="261" r:id="rId22"/>
    <p:sldId id="303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43" autoAdjust="0"/>
    <p:restoredTop sz="86900" autoAdjust="0"/>
  </p:normalViewPr>
  <p:slideViewPr>
    <p:cSldViewPr snapToGrid="0">
      <p:cViewPr varScale="1">
        <p:scale>
          <a:sx n="109" d="100"/>
          <a:sy n="109" d="100"/>
        </p:scale>
        <p:origin x="1032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28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9705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uvažujeme, že 60 % celkových </a:t>
            </a:r>
          </a:p>
          <a:p>
            <a:r>
              <a:rPr lang="cs-CZ" dirty="0"/>
              <a:t>výdajů na ICT bylo vynaloženo na provozní náklady, stát mohl za stejné časové období ušetřit až 36,6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7233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uvažujeme, že 60 % celkových </a:t>
            </a:r>
          </a:p>
          <a:p>
            <a:r>
              <a:rPr lang="cs-CZ" dirty="0"/>
              <a:t>výdajů na ICT bylo vynaloženo na provozní náklady,29 stát mohl za stejné časové období ušetřit až 36,6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75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dirty="0"/>
              <a:t>Veřejný seznam, který je středobodem regulace kybernetické bezpečnosti CC</a:t>
            </a:r>
          </a:p>
          <a:p>
            <a:pPr lvl="1"/>
            <a:r>
              <a:rPr lang="cs-CZ" dirty="0"/>
              <a:t>Zapisuje se do něj</a:t>
            </a:r>
          </a:p>
          <a:p>
            <a:pPr lvl="2"/>
            <a:r>
              <a:rPr lang="cs-CZ" dirty="0"/>
              <a:t>1. Poptávky OVS po službách CC</a:t>
            </a:r>
          </a:p>
          <a:p>
            <a:pPr lvl="2"/>
            <a:r>
              <a:rPr lang="cs-CZ" dirty="0"/>
              <a:t>2. Nabídky CC pro OVS</a:t>
            </a:r>
          </a:p>
          <a:p>
            <a:pPr lvl="2"/>
            <a:r>
              <a:rPr lang="cs-CZ" dirty="0"/>
              <a:t>3. CC aktuálně využívaný OVS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9642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uvažujeme, že 60 % celkových </a:t>
            </a:r>
          </a:p>
          <a:p>
            <a:r>
              <a:rPr lang="cs-CZ" dirty="0"/>
              <a:t>výdajů na ICT bylo vynaloženo na provozní náklady,29 stát mohl za stejné časové období ušetřit až 36,6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91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dirty="0"/>
              <a:t>Veřejný seznam, který je středobodem regulace kybernetické bezpečnosti CC</a:t>
            </a:r>
          </a:p>
          <a:p>
            <a:pPr lvl="1"/>
            <a:r>
              <a:rPr lang="cs-CZ" dirty="0"/>
              <a:t>Zapisuje se do něj</a:t>
            </a:r>
          </a:p>
          <a:p>
            <a:pPr lvl="2"/>
            <a:r>
              <a:rPr lang="cs-CZ" dirty="0"/>
              <a:t>1. Poptávky OVS po službách CC</a:t>
            </a:r>
          </a:p>
          <a:p>
            <a:pPr lvl="2"/>
            <a:r>
              <a:rPr lang="cs-CZ" dirty="0"/>
              <a:t>2. Nabídky CC pro OVS</a:t>
            </a:r>
          </a:p>
          <a:p>
            <a:pPr lvl="2"/>
            <a:r>
              <a:rPr lang="cs-CZ" dirty="0"/>
              <a:t>3. CC aktuálně využívaný OVS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749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2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0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Jakub.Klodwig@law.muni.cz" TargetMode="External"/><Relationship Id="rId2" Type="http://schemas.openxmlformats.org/officeDocument/2006/relationships/hyperlink" Target="mailto:Jakub.Klodwig@eldison.com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642561"/>
            <a:ext cx="5861775" cy="1171580"/>
          </a:xfrm>
        </p:spPr>
        <p:txBody>
          <a:bodyPr anchor="t">
            <a:normAutofit/>
          </a:bodyPr>
          <a:lstStyle/>
          <a:p>
            <a:r>
              <a:rPr lang="cs-CZ" sz="3400" dirty="0"/>
              <a:t>Regulace cloud </a:t>
            </a:r>
            <a:r>
              <a:rPr lang="cs-CZ" sz="3400" dirty="0" err="1"/>
              <a:t>computingu</a:t>
            </a:r>
            <a:endParaRPr lang="cs-CZ" sz="3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4215672"/>
            <a:ext cx="5246518" cy="59847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Jakub </a:t>
            </a:r>
            <a:r>
              <a:rPr lang="cs-CZ" dirty="0" err="1"/>
              <a:t>Klodwig</a:t>
            </a:r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5861775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000" dirty="0"/>
              <a:t>Prague Technology </a:t>
            </a:r>
            <a:r>
              <a:rPr lang="cs-CZ" sz="1000" dirty="0" err="1"/>
              <a:t>Law</a:t>
            </a:r>
            <a:r>
              <a:rPr lang="cs-CZ" sz="1000" dirty="0"/>
              <a:t> </a:t>
            </a:r>
            <a:r>
              <a:rPr lang="cs-CZ" sz="1000" dirty="0" err="1"/>
              <a:t>Lecture</a:t>
            </a:r>
            <a:r>
              <a:rPr lang="cs-CZ" sz="1000" dirty="0"/>
              <a:t> </a:t>
            </a:r>
            <a:r>
              <a:rPr lang="cs-CZ" sz="1000" dirty="0" err="1"/>
              <a:t>Series</a:t>
            </a:r>
            <a:endParaRPr lang="cs-CZ" altLang="cs-CZ" sz="1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DB440E2-C77D-4E5A-8F97-C29C5307111D}"/>
              </a:ext>
            </a:extLst>
          </p:cNvPr>
          <p:cNvSpPr txBox="1"/>
          <p:nvPr/>
        </p:nvSpPr>
        <p:spPr>
          <a:xfrm>
            <a:off x="6466114" y="6279945"/>
            <a:ext cx="243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solidFill>
                  <a:schemeClr val="bg1"/>
                </a:solidFill>
                <a:latin typeface="+mn-lt"/>
              </a:rPr>
              <a:t>2.9.2021</a:t>
            </a:r>
            <a:endParaRPr lang="en-GB" sz="2000" dirty="0" err="1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600" dirty="0" err="1"/>
              <a:t>ZoISVS</a:t>
            </a:r>
            <a:endParaRPr lang="en-GB" sz="36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60EC3-151F-4C5F-9FF2-D174EB78C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30744"/>
            <a:ext cx="10753200" cy="4139998"/>
          </a:xfrm>
        </p:spPr>
        <p:txBody>
          <a:bodyPr/>
          <a:lstStyle/>
          <a:p>
            <a:pPr>
              <a:buClr>
                <a:schemeClr val="dk1"/>
              </a:buClr>
              <a:buSzPts val="2200"/>
            </a:pPr>
            <a:r>
              <a:rPr lang="cs-CZ" sz="2000" b="1" dirty="0"/>
              <a:t>Prověření poskytovatele </a:t>
            </a:r>
            <a:r>
              <a:rPr lang="cs-CZ" sz="2000" dirty="0"/>
              <a:t>cloud </a:t>
            </a:r>
            <a:r>
              <a:rPr lang="cs-CZ" sz="2000" dirty="0" err="1"/>
              <a:t>computingové</a:t>
            </a:r>
            <a:r>
              <a:rPr lang="cs-CZ" sz="2000" dirty="0"/>
              <a:t> služby z hlediska veřejného pořádku, bezpečnosti a dodržování práv třetích osob.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Rozdělení nabízených služeb cloud </a:t>
            </a:r>
            <a:r>
              <a:rPr lang="cs-CZ" sz="2000" dirty="0" err="1"/>
              <a:t>computingu</a:t>
            </a:r>
            <a:r>
              <a:rPr lang="cs-CZ" sz="2000" dirty="0"/>
              <a:t> </a:t>
            </a:r>
            <a:r>
              <a:rPr lang="cs-CZ" sz="2000" b="1" dirty="0"/>
              <a:t>do bezpečnostních úrovní </a:t>
            </a:r>
            <a:r>
              <a:rPr lang="cs-CZ" sz="2000" dirty="0"/>
              <a:t>– dle rozhodnutí poskytovatele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/>
              <a:t> musí splnit odpovídající vstupní kritéria pro zápis.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Zařazení informačního systému veřejné správy do bezpečnostní úrovně.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Podmínkou vypsání veřejné zakázky na službu cloud </a:t>
            </a:r>
            <a:r>
              <a:rPr lang="cs-CZ" sz="2000" dirty="0" err="1"/>
              <a:t>computingu</a:t>
            </a:r>
            <a:r>
              <a:rPr lang="cs-CZ" sz="2000" dirty="0"/>
              <a:t> je, že </a:t>
            </a:r>
            <a:r>
              <a:rPr lang="cs-CZ" sz="2000" dirty="0" err="1"/>
              <a:t>bezp</a:t>
            </a:r>
            <a:r>
              <a:rPr lang="cs-CZ" sz="2000" dirty="0"/>
              <a:t>. </a:t>
            </a:r>
            <a:r>
              <a:rPr lang="cs-CZ" sz="2000" b="1" dirty="0"/>
              <a:t>úroveň služby cloud </a:t>
            </a:r>
            <a:r>
              <a:rPr lang="cs-CZ" sz="2000" b="1" dirty="0" err="1"/>
              <a:t>computingu</a:t>
            </a:r>
            <a:r>
              <a:rPr lang="cs-CZ" sz="2000" b="1" dirty="0"/>
              <a:t> = </a:t>
            </a:r>
            <a:r>
              <a:rPr lang="cs-CZ" sz="2000" b="1" dirty="0" err="1"/>
              <a:t>bezp</a:t>
            </a:r>
            <a:r>
              <a:rPr lang="cs-CZ" sz="2000" b="1" dirty="0"/>
              <a:t>. úroveň </a:t>
            </a:r>
            <a:r>
              <a:rPr lang="cs-CZ" sz="2000" b="1" dirty="0" err="1"/>
              <a:t>inf</a:t>
            </a:r>
            <a:r>
              <a:rPr lang="cs-CZ" sz="2000" b="1" dirty="0"/>
              <a:t>. </a:t>
            </a:r>
            <a:r>
              <a:rPr lang="cs-CZ" sz="2000" b="1" dirty="0" err="1"/>
              <a:t>syst</a:t>
            </a:r>
            <a:r>
              <a:rPr lang="cs-CZ" sz="2000" dirty="0"/>
              <a:t>. veřejné správy.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Orgán veřejné moci </a:t>
            </a:r>
            <a:r>
              <a:rPr lang="cs-CZ" sz="2000" b="1" dirty="0"/>
              <a:t>zajistí splnění bezpečnostních pravidel </a:t>
            </a:r>
            <a:r>
              <a:rPr lang="cs-CZ" sz="2000" dirty="0"/>
              <a:t>při nákupu, uzavírání smlouvy a využívání služby cloud </a:t>
            </a:r>
            <a:r>
              <a:rPr lang="cs-CZ" sz="2000" dirty="0" err="1"/>
              <a:t>computingu</a:t>
            </a:r>
            <a:r>
              <a:rPr lang="cs-CZ" sz="2000" dirty="0"/>
              <a:t>.</a:t>
            </a:r>
          </a:p>
          <a:p>
            <a:pPr>
              <a:buClr>
                <a:schemeClr val="dk1"/>
              </a:buClr>
              <a:buSzPts val="2200"/>
            </a:pPr>
            <a:endParaRPr lang="cs-CZ" sz="20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2C75306-37AD-4193-858A-1248D867A1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3537714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600" dirty="0" err="1"/>
              <a:t>ZoISVS</a:t>
            </a:r>
            <a:r>
              <a:rPr lang="cs-CZ" sz="3600" dirty="0"/>
              <a:t> – Vstupní kritéria</a:t>
            </a:r>
            <a:endParaRPr lang="en-GB" sz="36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60EC3-151F-4C5F-9FF2-D174EB78C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30744"/>
            <a:ext cx="10916057" cy="4139998"/>
          </a:xfrm>
        </p:spPr>
        <p:txBody>
          <a:bodyPr/>
          <a:lstStyle/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35 kritérií, rozčleněno dle bezpečnostních úrovní a distribučního modelu (</a:t>
            </a:r>
            <a:r>
              <a:rPr lang="cs-CZ" sz="2000" dirty="0" err="1"/>
              <a:t>IaaS</a:t>
            </a:r>
            <a:r>
              <a:rPr lang="cs-CZ" sz="2000" dirty="0"/>
              <a:t>, </a:t>
            </a:r>
            <a:r>
              <a:rPr lang="cs-CZ" sz="2000" dirty="0" err="1"/>
              <a:t>PaaS</a:t>
            </a:r>
            <a:r>
              <a:rPr lang="cs-CZ" sz="2000" dirty="0"/>
              <a:t>, </a:t>
            </a:r>
            <a:r>
              <a:rPr lang="cs-CZ" sz="2000" dirty="0" err="1"/>
              <a:t>SaaS</a:t>
            </a:r>
            <a:r>
              <a:rPr lang="cs-CZ" sz="2000" dirty="0"/>
              <a:t>)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Požadavky na certifikaci dle ISO 27001, 27017, 27018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Splnění některých kritérií lze dokládat auditní zprávou SOC 2® Type 2, ISO/IEC 20000 / 22301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Kritéria týkající se:</a:t>
            </a:r>
          </a:p>
          <a:p>
            <a:pPr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místa uložení a zpracování dat, </a:t>
            </a:r>
          </a:p>
          <a:p>
            <a:pPr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šifrování dat, </a:t>
            </a:r>
          </a:p>
          <a:p>
            <a:pPr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odolnosti datacenter,</a:t>
            </a:r>
          </a:p>
          <a:p>
            <a:pPr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žádostí cizozemských orgánů o vydání dat, </a:t>
            </a:r>
          </a:p>
          <a:p>
            <a:pPr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penetračních testů.</a:t>
            </a:r>
          </a:p>
          <a:p>
            <a:pPr>
              <a:buClr>
                <a:schemeClr val="dk1"/>
              </a:buClr>
              <a:buSzPts val="2200"/>
            </a:pPr>
            <a:r>
              <a:rPr lang="cs-CZ" sz="2000" dirty="0"/>
              <a:t>Splnění podstatné části kritérií lze doložit čestným prohlášením poskytovatele = nízká úroveň záruky</a:t>
            </a:r>
          </a:p>
          <a:p>
            <a:pPr>
              <a:buClr>
                <a:schemeClr val="dk1"/>
              </a:buClr>
              <a:buSzPts val="2200"/>
            </a:pPr>
            <a:endParaRPr lang="cs-CZ" sz="2000" dirty="0"/>
          </a:p>
          <a:p>
            <a:pPr>
              <a:buClr>
                <a:schemeClr val="dk1"/>
              </a:buClr>
              <a:buSzPts val="2200"/>
            </a:pPr>
            <a:endParaRPr lang="cs-CZ" sz="20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2C75306-37AD-4193-858A-1248D867A1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4126443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pPr algn="ctr"/>
            <a:r>
              <a:rPr lang="cs-CZ" sz="3600" dirty="0"/>
              <a:t>Zákon o kybernetické bezpečnosti</a:t>
            </a:r>
            <a:endParaRPr lang="en-GB" sz="36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2C75306-37AD-4193-858A-1248D867A1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2740DF8-42B4-42AB-930C-D11CFB6C2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74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3C42C4-9782-4672-900E-548BCA46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dle ZKB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63275D-CE15-4709-BA81-265D9B0F1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Poskytovatel služby elektronických komunikací 	§ 3 a)</a:t>
            </a:r>
          </a:p>
          <a:p>
            <a:r>
              <a:rPr lang="cs-CZ" dirty="0"/>
              <a:t>Osoba zajišťující významnou síť				§ 3 b)</a:t>
            </a:r>
          </a:p>
          <a:p>
            <a:r>
              <a:rPr lang="cs-CZ" dirty="0"/>
              <a:t>Správce/provozovatel KII					§ 3 </a:t>
            </a:r>
            <a:r>
              <a:rPr lang="cs-CZ" dirty="0" err="1"/>
              <a:t>c,d</a:t>
            </a:r>
            <a:r>
              <a:rPr lang="cs-CZ" dirty="0"/>
              <a:t>)</a:t>
            </a:r>
          </a:p>
          <a:p>
            <a:r>
              <a:rPr lang="cs-CZ" dirty="0"/>
              <a:t>Správce/provozovatel VIS					§ 3 e)</a:t>
            </a:r>
          </a:p>
          <a:p>
            <a:r>
              <a:rPr lang="cs-CZ" dirty="0"/>
              <a:t>Správce/provozovatel ISZS					§ 3 f)</a:t>
            </a:r>
          </a:p>
          <a:p>
            <a:r>
              <a:rPr lang="cs-CZ" dirty="0"/>
              <a:t>Provozovatel základní služby				§ 3 g)</a:t>
            </a:r>
          </a:p>
          <a:p>
            <a:r>
              <a:rPr lang="cs-CZ" dirty="0"/>
              <a:t>Poskytovatel digitální služby				§ 3 h)</a:t>
            </a:r>
          </a:p>
          <a:p>
            <a:endParaRPr lang="cs-CZ" dirty="0"/>
          </a:p>
          <a:p>
            <a:r>
              <a:rPr lang="cs-CZ" dirty="0"/>
              <a:t>OVM poptávající cloud </a:t>
            </a:r>
            <a:r>
              <a:rPr lang="cs-CZ" dirty="0" err="1"/>
              <a:t>computing</a:t>
            </a:r>
            <a:r>
              <a:rPr lang="cs-CZ" dirty="0"/>
              <a:t>			§ 4/5</a:t>
            </a:r>
          </a:p>
          <a:p>
            <a:pPr lvl="1"/>
            <a:r>
              <a:rPr lang="cs-CZ" dirty="0"/>
              <a:t>Osoby dle § 3 c) až g), které jsou OVM a poptávají CC</a:t>
            </a:r>
          </a:p>
        </p:txBody>
      </p:sp>
    </p:spTree>
    <p:extLst>
      <p:ext uri="{BB962C8B-B14F-4D97-AF65-F5344CB8AC3E}">
        <p14:creationId xmlns:p14="http://schemas.microsoft.com/office/powerpoint/2010/main" val="2522828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3C42C4-9782-4672-900E-548BCA46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Bezpečnostní pravidla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63275D-CE15-4709-BA81-265D9B0F1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59001"/>
            <a:ext cx="11646171" cy="4139998"/>
          </a:xfrm>
        </p:spPr>
        <p:txBody>
          <a:bodyPr/>
          <a:lstStyle/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adresáty bezpečnostních pravidel </a:t>
            </a:r>
            <a:r>
              <a:rPr lang="cs-CZ" b="1" dirty="0">
                <a:ea typeface="+mn-ea"/>
                <a:cs typeface="+mn-cs"/>
              </a:rPr>
              <a:t>všechny orgány veřejné moci </a:t>
            </a:r>
          </a:p>
          <a:p>
            <a:pPr marL="1153350" lvl="2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– od malé obce po velké ministerstvo</a:t>
            </a:r>
          </a:p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bezpečnostní pravidla pro využívání cloud </a:t>
            </a:r>
            <a:r>
              <a:rPr lang="cs-CZ" dirty="0" err="1">
                <a:ea typeface="+mn-ea"/>
                <a:cs typeface="+mn-cs"/>
              </a:rPr>
              <a:t>computingu</a:t>
            </a:r>
            <a:r>
              <a:rPr lang="cs-CZ" dirty="0">
                <a:ea typeface="+mn-ea"/>
                <a:cs typeface="+mn-cs"/>
              </a:rPr>
              <a:t> nemají primárně stanovovat pravidla pro ISMS v orgánech veřejné moci </a:t>
            </a:r>
          </a:p>
          <a:p>
            <a:pPr marL="1153350" lvl="2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– od toho je zde VKB (pro povinné osoby dle ZKB)</a:t>
            </a:r>
          </a:p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vychází primárně z německého standardu C5</a:t>
            </a:r>
          </a:p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bezpečnostní pravidla nijak neomezují aplikaci VKB </a:t>
            </a:r>
            <a:r>
              <a:rPr lang="cs-CZ" dirty="0"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lang="cs-CZ" dirty="0">
                <a:ea typeface="+mn-ea"/>
                <a:cs typeface="+mn-cs"/>
              </a:rPr>
              <a:t>pokud </a:t>
            </a:r>
            <a:r>
              <a:rPr lang="cs-CZ" b="1" dirty="0">
                <a:ea typeface="+mn-ea"/>
                <a:cs typeface="+mn-cs"/>
              </a:rPr>
              <a:t>rozpor, uplatní se VKB</a:t>
            </a:r>
            <a:endParaRPr lang="cs-CZ" dirty="0">
              <a:ea typeface="+mn-ea"/>
              <a:cs typeface="+mn-cs"/>
            </a:endParaRPr>
          </a:p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definuje požadavky primárně na poskytovatele cloud </a:t>
            </a:r>
            <a:r>
              <a:rPr lang="cs-CZ" dirty="0" err="1">
                <a:ea typeface="+mn-ea"/>
                <a:cs typeface="+mn-cs"/>
              </a:rPr>
              <a:t>computingu</a:t>
            </a:r>
            <a:r>
              <a:rPr lang="cs-CZ" dirty="0">
                <a:ea typeface="+mn-ea"/>
                <a:cs typeface="+mn-cs"/>
              </a:rPr>
              <a:t> zprostředkovaně přes orgán veřejné moci </a:t>
            </a:r>
            <a:r>
              <a:rPr lang="cs-CZ" sz="2400" dirty="0">
                <a:ea typeface="+mn-ea"/>
                <a:cs typeface="+mn-cs"/>
              </a:rPr>
              <a:t>(</a:t>
            </a:r>
            <a:r>
              <a:rPr lang="cs-CZ" dirty="0">
                <a:ea typeface="+mn-ea"/>
                <a:cs typeface="+mn-cs"/>
              </a:rPr>
              <a:t>požadavek NIS směrnice – neukládat poskytovatelům nic navíc), </a:t>
            </a:r>
          </a:p>
          <a:p>
            <a:pPr marL="1153350" lvl="2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– v ideálním případě by měl mít orgán veřejné moci ISMS dle VKB</a:t>
            </a:r>
          </a:p>
          <a:p>
            <a:pPr marL="742950" lvl="1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stále se čeká na vyhlášku, která by je stanovila (Připomínky </a:t>
            </a:r>
            <a:r>
              <a:rPr lang="cs-CZ" dirty="0" err="1">
                <a:ea typeface="+mn-ea"/>
                <a:cs typeface="+mn-cs"/>
              </a:rPr>
              <a:t>mezirezortu</a:t>
            </a:r>
            <a:r>
              <a:rPr lang="cs-CZ" dirty="0">
                <a:ea typeface="+mn-ea"/>
                <a:cs typeface="+mn-cs"/>
              </a:rPr>
              <a:t> - NÚKIB)</a:t>
            </a:r>
          </a:p>
          <a:p>
            <a:pPr marL="1153350" lvl="2">
              <a:buClr>
                <a:schemeClr val="dk1"/>
              </a:buClr>
              <a:buSzPts val="2200"/>
            </a:pPr>
            <a:r>
              <a:rPr lang="cs-CZ" dirty="0">
                <a:ea typeface="+mn-ea"/>
                <a:cs typeface="+mn-cs"/>
              </a:rPr>
              <a:t>– snad do konce tohoto roku </a:t>
            </a:r>
          </a:p>
          <a:p>
            <a:pPr marL="562950" lvl="1" indent="0">
              <a:buClr>
                <a:schemeClr val="dk1"/>
              </a:buClr>
              <a:buSzPts val="2200"/>
              <a:buNone/>
            </a:pPr>
            <a:endParaRPr lang="cs-CZ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0484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3C42C4-9782-4672-900E-548BCA46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Digitální služba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63275D-CE15-4709-BA81-265D9B0F1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879333" cy="4139998"/>
          </a:xfrm>
        </p:spPr>
        <p:txBody>
          <a:bodyPr/>
          <a:lstStyle/>
          <a:p>
            <a:r>
              <a:rPr lang="cs-CZ" dirty="0"/>
              <a:t>§ 2 písm. l) </a:t>
            </a:r>
            <a:r>
              <a:rPr lang="cs-CZ" sz="2000" dirty="0"/>
              <a:t>„</a:t>
            </a:r>
            <a:r>
              <a:rPr lang="cs-CZ" sz="2000" i="1" dirty="0"/>
              <a:t>Digitální službou služba informační společnosti podle zákona upravujícího některé služby informační společnosti, která spočívá v provozování 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i="1" dirty="0"/>
              <a:t>online tržiště, 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i="1" dirty="0"/>
              <a:t>internetového vyhledavače, 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i="1" u="sng" dirty="0"/>
              <a:t>cloud </a:t>
            </a:r>
            <a:r>
              <a:rPr lang="cs-CZ" i="1" u="sng" dirty="0" err="1"/>
              <a:t>computingu</a:t>
            </a:r>
            <a:r>
              <a:rPr lang="cs-CZ" i="1" u="sng" dirty="0"/>
              <a:t>.“</a:t>
            </a:r>
          </a:p>
          <a:p>
            <a:pPr marL="1608138" lvl="1" indent="-269875">
              <a:tabLst>
                <a:tab pos="2963863" algn="l"/>
              </a:tabLst>
            </a:pPr>
            <a:endParaRPr lang="cs-CZ" dirty="0"/>
          </a:p>
          <a:p>
            <a:r>
              <a:rPr lang="cs-CZ" dirty="0"/>
              <a:t>Institut ze směrnice NIS</a:t>
            </a:r>
          </a:p>
          <a:p>
            <a:r>
              <a:rPr lang="cs-CZ" dirty="0"/>
              <a:t>Výjimka de minimis (50 zaměstnanců a roční obrat pod 20 mil. eur)</a:t>
            </a:r>
          </a:p>
          <a:p>
            <a:r>
              <a:rPr lang="cs-CZ" dirty="0"/>
              <a:t>Povinnosti vůči národnímu CERT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dirty="0"/>
              <a:t>Hlášení povinných údajů, 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dirty="0"/>
              <a:t>bezpečnostních incidentů a </a:t>
            </a:r>
          </a:p>
          <a:p>
            <a:pPr marL="1608138" lvl="1" indent="-269875">
              <a:tabLst>
                <a:tab pos="2963863" algn="l"/>
              </a:tabLst>
            </a:pPr>
            <a:r>
              <a:rPr lang="cs-CZ" dirty="0"/>
              <a:t>provádění bezpečnostních opatření</a:t>
            </a:r>
          </a:p>
        </p:txBody>
      </p:sp>
    </p:spTree>
    <p:extLst>
      <p:ext uri="{BB962C8B-B14F-4D97-AF65-F5344CB8AC3E}">
        <p14:creationId xmlns:p14="http://schemas.microsoft.com/office/powerpoint/2010/main" val="152558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64DDD1-E749-4C86-BFE5-DC8BC0D00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ACF26-2A3D-4B19-BCD0-E51FB9D6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EB153-E7F6-4614-B213-C27E4CFCD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Regulace cloud </a:t>
            </a:r>
            <a:r>
              <a:rPr lang="cs-CZ" dirty="0" err="1"/>
              <a:t>computingu</a:t>
            </a:r>
            <a:r>
              <a:rPr lang="cs-CZ" dirty="0"/>
              <a:t> v 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0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3D83AE-EA1B-4A62-804C-B2F110E8EF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505466-D448-407A-AA02-BF4FB0B21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DEC48-3BF3-4046-AA1A-7FC22F9A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regulace CC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AE6AF-C698-4D3B-874A-F17D9E6A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56314" cy="4139998"/>
          </a:xfrm>
        </p:spPr>
        <p:txBody>
          <a:bodyPr/>
          <a:lstStyle/>
          <a:p>
            <a:r>
              <a:rPr lang="cs-CZ" dirty="0"/>
              <a:t>Evropská agentura pro bezpečnost sítí a informací (</a:t>
            </a:r>
            <a:r>
              <a:rPr lang="en-US" dirty="0"/>
              <a:t>ENISA</a:t>
            </a:r>
            <a:r>
              <a:rPr lang="cs-CZ" dirty="0"/>
              <a:t>)</a:t>
            </a:r>
          </a:p>
          <a:p>
            <a:r>
              <a:rPr lang="cs-CZ" dirty="0"/>
              <a:t>Evropský systém certifikace kybernetické bezpečnosti pro cloudové služby </a:t>
            </a:r>
            <a:r>
              <a:rPr lang="en-US" dirty="0"/>
              <a:t>(EUCS)</a:t>
            </a:r>
            <a:endParaRPr lang="cs-CZ" dirty="0"/>
          </a:p>
          <a:p>
            <a:pPr lvl="1"/>
            <a:r>
              <a:rPr lang="cs-CZ" dirty="0"/>
              <a:t>Certifikace kybernetické bezpečnosti cloudových služeb</a:t>
            </a:r>
          </a:p>
          <a:p>
            <a:pPr lvl="1"/>
            <a:r>
              <a:rPr lang="cs-CZ" dirty="0"/>
              <a:t>Stanovuje </a:t>
            </a:r>
            <a:r>
              <a:rPr lang="cs-CZ" dirty="0" err="1"/>
              <a:t>kyberbezpečnostní</a:t>
            </a:r>
            <a:r>
              <a:rPr lang="cs-CZ" dirty="0"/>
              <a:t> standardy pro všechny členské státy</a:t>
            </a:r>
          </a:p>
          <a:p>
            <a:pPr lvl="1"/>
            <a:r>
              <a:rPr lang="cs-CZ" dirty="0"/>
              <a:t>Vychází z </a:t>
            </a:r>
            <a:r>
              <a:rPr lang="it-IT" dirty="0"/>
              <a:t>ISO/IEC 17788, ISO/IEC 27000 a ISO/IEC 17000. </a:t>
            </a:r>
            <a:endParaRPr lang="cs-CZ" dirty="0"/>
          </a:p>
          <a:p>
            <a:pPr lvl="1"/>
            <a:r>
              <a:rPr lang="cs-CZ" dirty="0"/>
              <a:t>Počítá s přímým prověřováním nezávislými orgány posuzujícími shodu (</a:t>
            </a:r>
            <a:r>
              <a:rPr lang="cs-CZ" dirty="0" err="1"/>
              <a:t>PenTesty</a:t>
            </a:r>
            <a:r>
              <a:rPr lang="cs-CZ" dirty="0"/>
              <a:t>, Audity, …)</a:t>
            </a:r>
          </a:p>
          <a:p>
            <a:pPr lvl="1"/>
            <a:endParaRPr lang="cs-CZ" dirty="0"/>
          </a:p>
          <a:p>
            <a:r>
              <a:rPr lang="cs-CZ" dirty="0"/>
              <a:t>Tři bezpečnostní úrovně </a:t>
            </a:r>
            <a:r>
              <a:rPr lang="en-US" dirty="0"/>
              <a:t>EUCS: </a:t>
            </a:r>
            <a:endParaRPr lang="cs-CZ" dirty="0"/>
          </a:p>
          <a:p>
            <a:pPr lvl="1"/>
            <a:r>
              <a:rPr lang="en-US" dirty="0"/>
              <a:t>‘</a:t>
            </a:r>
            <a:r>
              <a:rPr lang="en-US" b="1" dirty="0"/>
              <a:t>basic</a:t>
            </a:r>
            <a:r>
              <a:rPr lang="en-US" dirty="0"/>
              <a:t>’, </a:t>
            </a:r>
            <a:r>
              <a:rPr lang="cs-CZ" dirty="0"/>
              <a:t>		– bezpečnostní minimum</a:t>
            </a:r>
          </a:p>
          <a:p>
            <a:pPr lvl="1"/>
            <a:r>
              <a:rPr lang="en-US" dirty="0"/>
              <a:t>‘</a:t>
            </a:r>
            <a:r>
              <a:rPr lang="en-US" b="1" dirty="0"/>
              <a:t>substantial</a:t>
            </a:r>
            <a:r>
              <a:rPr lang="en-US" dirty="0"/>
              <a:t>’</a:t>
            </a:r>
            <a:r>
              <a:rPr lang="cs-CZ" dirty="0"/>
              <a:t> 	– obchodní úroveň</a:t>
            </a:r>
          </a:p>
          <a:p>
            <a:pPr lvl="1"/>
            <a:r>
              <a:rPr lang="en-US" dirty="0"/>
              <a:t>‘</a:t>
            </a:r>
            <a:r>
              <a:rPr lang="en-US" b="1" dirty="0"/>
              <a:t>high</a:t>
            </a:r>
            <a:r>
              <a:rPr lang="en-US" dirty="0"/>
              <a:t>’</a:t>
            </a:r>
            <a:r>
              <a:rPr lang="cs-CZ" dirty="0"/>
              <a:t> 		– nejmodernější metody zabezpečení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419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3D83AE-EA1B-4A62-804C-B2F110E8EF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505466-D448-407A-AA02-BF4FB0B21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DEC48-3BF3-4046-AA1A-7FC22F9A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české a evropské regulace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EAE6AF-C698-4D3B-874A-F17D9E6AF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58085"/>
            <a:ext cx="10753200" cy="4139998"/>
          </a:xfrm>
        </p:spPr>
        <p:txBody>
          <a:bodyPr/>
          <a:lstStyle/>
          <a:p>
            <a:pPr marL="324000" lvl="1" indent="0">
              <a:buNone/>
            </a:pPr>
            <a:r>
              <a:rPr lang="cs-CZ" sz="2800" dirty="0"/>
              <a:t>Čl. 16 odst. 10 NIS</a:t>
            </a:r>
          </a:p>
          <a:p>
            <a:pPr marL="324000" lvl="1" indent="0">
              <a:buNone/>
            </a:pPr>
            <a:r>
              <a:rPr lang="cs-CZ" sz="2800" dirty="0"/>
              <a:t>Úroveň zabezpečení nabízeného cloud </a:t>
            </a:r>
            <a:r>
              <a:rPr lang="cs-CZ" sz="2800" dirty="0" err="1"/>
              <a:t>computingu</a:t>
            </a:r>
            <a:r>
              <a:rPr lang="cs-CZ" sz="2800" dirty="0"/>
              <a:t>:</a:t>
            </a:r>
          </a:p>
          <a:p>
            <a:pPr marL="324000" lvl="1" indent="0">
              <a:buNone/>
            </a:pPr>
            <a:endParaRPr lang="cs-CZ" sz="2800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sz="2800" b="1" u="sng" dirty="0"/>
              <a:t>ČR:	</a:t>
            </a:r>
            <a:r>
              <a:rPr lang="cs-CZ" sz="2800" u="sng" dirty="0"/>
              <a:t>	</a:t>
            </a:r>
            <a:r>
              <a:rPr lang="cs-CZ" sz="2800" b="1" u="sng" dirty="0"/>
              <a:t>EU:                       _</a:t>
            </a:r>
          </a:p>
          <a:p>
            <a:pPr marL="324000" lvl="1" indent="0">
              <a:buNone/>
            </a:pPr>
            <a:r>
              <a:rPr lang="cs-CZ" sz="2800" dirty="0"/>
              <a:t>Nízká	</a:t>
            </a:r>
            <a:r>
              <a:rPr lang="cs-CZ" sz="2800" b="1" dirty="0"/>
              <a:t>-</a:t>
            </a:r>
            <a:r>
              <a:rPr lang="cs-CZ" sz="2800" dirty="0"/>
              <a:t>	</a:t>
            </a:r>
            <a:r>
              <a:rPr lang="cs-CZ" sz="2800" dirty="0" err="1"/>
              <a:t>substantial</a:t>
            </a:r>
            <a:endParaRPr lang="cs-CZ" sz="2800" dirty="0"/>
          </a:p>
          <a:p>
            <a:pPr marL="324000" lvl="1" indent="0">
              <a:buNone/>
            </a:pPr>
            <a:r>
              <a:rPr lang="cs-CZ" sz="2800" dirty="0"/>
              <a:t>Střední 	</a:t>
            </a:r>
            <a:r>
              <a:rPr lang="cs-CZ" sz="2800" b="1" dirty="0"/>
              <a:t>-</a:t>
            </a:r>
            <a:r>
              <a:rPr lang="cs-CZ" sz="2800" dirty="0"/>
              <a:t>	</a:t>
            </a:r>
            <a:r>
              <a:rPr lang="cs-CZ" sz="2800" dirty="0" err="1"/>
              <a:t>high</a:t>
            </a:r>
            <a:r>
              <a:rPr lang="cs-CZ" sz="2800" dirty="0"/>
              <a:t> </a:t>
            </a:r>
          </a:p>
          <a:p>
            <a:pPr marL="324000" lvl="1" indent="0">
              <a:buNone/>
            </a:pPr>
            <a:r>
              <a:rPr lang="cs-CZ" sz="2800" dirty="0"/>
              <a:t>Vysoká	</a:t>
            </a:r>
            <a:r>
              <a:rPr lang="cs-CZ" sz="2800" b="1" dirty="0"/>
              <a:t>x</a:t>
            </a:r>
            <a:r>
              <a:rPr lang="cs-CZ" sz="2800" dirty="0"/>
              <a:t>	</a:t>
            </a:r>
            <a:r>
              <a:rPr lang="cs-CZ" sz="2800" b="1" i="1" dirty="0">
                <a:solidFill>
                  <a:srgbClr val="FF0000"/>
                </a:solidFill>
              </a:rPr>
              <a:t>Veřejná bezpečnost</a:t>
            </a:r>
          </a:p>
          <a:p>
            <a:pPr marL="324000" lvl="1" indent="0">
              <a:buNone/>
            </a:pPr>
            <a:r>
              <a:rPr lang="cs-CZ" sz="2800" dirty="0"/>
              <a:t>Kritická	</a:t>
            </a:r>
            <a:r>
              <a:rPr lang="cs-CZ" sz="2800" b="1" dirty="0"/>
              <a:t>x</a:t>
            </a:r>
            <a:r>
              <a:rPr lang="cs-CZ" sz="2800" dirty="0"/>
              <a:t>	</a:t>
            </a:r>
            <a:r>
              <a:rPr lang="cs-CZ" sz="2800" b="1" i="1" dirty="0">
                <a:solidFill>
                  <a:srgbClr val="FF0000"/>
                </a:solidFill>
              </a:rPr>
              <a:t>Národní bezpečnost</a:t>
            </a:r>
          </a:p>
        </p:txBody>
      </p:sp>
    </p:spTree>
    <p:extLst>
      <p:ext uri="{BB962C8B-B14F-4D97-AF65-F5344CB8AC3E}">
        <p14:creationId xmlns:p14="http://schemas.microsoft.com/office/powerpoint/2010/main" val="4223038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64DDD1-E749-4C86-BFE5-DC8BC0D00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ACF26-2A3D-4B19-BCD0-E51FB9D6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EB153-E7F6-4614-B213-C27E4CFC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Výhrady NÚKIB k draftu EUCS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1D7319-A74C-4793-AE81-4A836CCDE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748" y="1692002"/>
            <a:ext cx="10916830" cy="4139998"/>
          </a:xfrm>
        </p:spPr>
        <p:txBody>
          <a:bodyPr/>
          <a:lstStyle/>
          <a:p>
            <a:pPr lvl="1"/>
            <a:r>
              <a:rPr lang="cs-CZ" dirty="0"/>
              <a:t>EUCS není aktuálně dostatečně </a:t>
            </a:r>
            <a:r>
              <a:rPr lang="cs-CZ" b="1" dirty="0"/>
              <a:t>(ne)určitý </a:t>
            </a:r>
          </a:p>
          <a:p>
            <a:pPr lvl="2"/>
            <a:r>
              <a:rPr lang="cs-CZ" dirty="0"/>
              <a:t>přímo v návrhu se počítá s doplňkovými pokyny (např. upřesnění šifrovacích algoritmů), které zatím nebyly vydány.</a:t>
            </a:r>
          </a:p>
          <a:p>
            <a:pPr lvl="1"/>
            <a:r>
              <a:rPr lang="cs-CZ" dirty="0"/>
              <a:t>EUCS aktuálně neobsahuje dostatečné požadavky pro zajištění </a:t>
            </a:r>
            <a:r>
              <a:rPr lang="cs-CZ" b="1" dirty="0"/>
              <a:t>harmonizace při získávání certifikátu </a:t>
            </a:r>
            <a:r>
              <a:rPr lang="cs-CZ" dirty="0"/>
              <a:t>uplatnitelného v celé EU a to jak pro akreditační, tak i certifikační orgány</a:t>
            </a:r>
          </a:p>
          <a:p>
            <a:pPr lvl="2"/>
            <a:r>
              <a:rPr lang="cs-CZ" dirty="0"/>
              <a:t>nespecifikované kompetenční požadavky pro akreditační i certifikační orgány.</a:t>
            </a:r>
          </a:p>
          <a:p>
            <a:pPr lvl="1"/>
            <a:r>
              <a:rPr lang="cs-CZ" dirty="0"/>
              <a:t>EUCS dosud nepožaduje povinné </a:t>
            </a:r>
            <a:r>
              <a:rPr lang="cs-CZ" b="1" dirty="0"/>
              <a:t>zpracování dat v EU</a:t>
            </a:r>
            <a:r>
              <a:rPr lang="cs-CZ" dirty="0"/>
              <a:t> – pouze požadavek na transparentnost, ať zákazník ví, kde se data zpracovávají. </a:t>
            </a:r>
          </a:p>
          <a:p>
            <a:pPr lvl="2"/>
            <a:r>
              <a:rPr lang="cs-CZ" dirty="0"/>
              <a:t>Národní regulace zdůrazňuje, že zpracování mimo EU je možné pouze v nezbytných případech a v nezbytném rozsahu (vyjma specifikované cloudové služby).</a:t>
            </a:r>
          </a:p>
          <a:p>
            <a:pPr lvl="1"/>
            <a:r>
              <a:rPr lang="cs-CZ" dirty="0"/>
              <a:t>EUCS má nedostatečně propracované </a:t>
            </a:r>
            <a:r>
              <a:rPr lang="cs-CZ" b="1" dirty="0"/>
              <a:t>hodnotící metody </a:t>
            </a:r>
          </a:p>
          <a:p>
            <a:pPr lvl="2"/>
            <a:r>
              <a:rPr lang="cs-CZ" dirty="0"/>
              <a:t>především nejasný certifikovaný (auditovaný) </a:t>
            </a:r>
            <a:r>
              <a:rPr lang="cs-CZ" dirty="0" err="1"/>
              <a:t>self-assement</a:t>
            </a:r>
            <a:r>
              <a:rPr lang="cs-CZ" dirty="0"/>
              <a:t> v úrovní záruky základní – podle EUCS se jedná o tzv. limited </a:t>
            </a:r>
            <a:r>
              <a:rPr lang="cs-CZ" dirty="0" err="1"/>
              <a:t>assurance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EUCS řeší </a:t>
            </a:r>
            <a:r>
              <a:rPr lang="cs-CZ" b="1" dirty="0"/>
              <a:t>posuzování</a:t>
            </a:r>
            <a:r>
              <a:rPr lang="cs-CZ" dirty="0"/>
              <a:t> cloudové služby a nikoli jejího </a:t>
            </a:r>
            <a:r>
              <a:rPr lang="cs-CZ" b="1" dirty="0"/>
              <a:t>poskytovatele</a:t>
            </a:r>
            <a:r>
              <a:rPr lang="cs-CZ" dirty="0"/>
              <a:t> z pohledu zajištění veřejného pořádku, bezpečnosti a dodržování práv třetích osob.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65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2B84EE-43B4-4B8A-AABA-0103C32869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DDF3A9-D76A-409F-834C-3EC32A2639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24CAB8-5268-4C32-8799-BA55D248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D288FC-B3AE-4C7E-9718-6066DD79E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199858" cy="4139998"/>
          </a:xfrm>
        </p:spPr>
        <p:txBody>
          <a:bodyPr/>
          <a:lstStyle/>
          <a:p>
            <a:r>
              <a:rPr lang="cs-CZ" dirty="0"/>
              <a:t>Výdaje na ICT se v ČR mezi lety 2012 - 2016 téměř zdvojnásobily </a:t>
            </a:r>
          </a:p>
          <a:p>
            <a:pPr marL="72000" indent="0">
              <a:buNone/>
              <a:tabLst>
                <a:tab pos="7721600" algn="l"/>
              </a:tabLst>
            </a:pPr>
            <a:r>
              <a:rPr lang="cs-CZ" sz="2000" dirty="0"/>
              <a:t>	(monitor.statnipokladna.cz)</a:t>
            </a:r>
            <a:endParaRPr lang="cs-CZ" dirty="0"/>
          </a:p>
          <a:p>
            <a:pPr>
              <a:tabLst>
                <a:tab pos="7721600" algn="l"/>
              </a:tabLst>
            </a:pPr>
            <a:r>
              <a:rPr lang="cs-CZ" dirty="0"/>
              <a:t>Zavedení cloudových řešení ve veřejném sektoru může snížit provozní náklady na IT o 10 – 50 % 	</a:t>
            </a:r>
            <a:r>
              <a:rPr lang="cs-CZ" sz="2000" dirty="0"/>
              <a:t>(EY 2021)</a:t>
            </a:r>
          </a:p>
          <a:p>
            <a:pPr>
              <a:tabLst>
                <a:tab pos="7718425" algn="l"/>
              </a:tabLst>
            </a:pPr>
            <a:r>
              <a:rPr lang="cs-CZ" dirty="0"/>
              <a:t>Průměrná doba návratnosti 6 měsíců	</a:t>
            </a:r>
            <a:r>
              <a:rPr lang="cs-CZ" sz="2000" dirty="0"/>
              <a:t>(PwC)</a:t>
            </a:r>
          </a:p>
          <a:p>
            <a:pPr>
              <a:tabLst>
                <a:tab pos="7718425" algn="l"/>
              </a:tabLst>
            </a:pPr>
            <a:r>
              <a:rPr lang="cs-CZ" dirty="0"/>
              <a:t>Přechodem na cloudové řešení lze zredukovat uhlíkové emise až o 30 – 90 %	</a:t>
            </a:r>
            <a:r>
              <a:rPr lang="cs-CZ" sz="2000" dirty="0"/>
              <a:t>(Deloitte 2016)</a:t>
            </a:r>
          </a:p>
          <a:p>
            <a:r>
              <a:rPr lang="cs-CZ" dirty="0"/>
              <a:t>Výrazně pozitivní zkušenosti z VB či DN, kde byl zaveden státní </a:t>
            </a:r>
            <a:r>
              <a:rPr lang="cs-CZ" dirty="0" err="1"/>
              <a:t>eGC</a:t>
            </a:r>
            <a:endParaRPr lang="cs-CZ" dirty="0"/>
          </a:p>
          <a:p>
            <a:pPr marL="72000" indent="0">
              <a:buNone/>
              <a:tabLst>
                <a:tab pos="7718425" algn="l"/>
              </a:tabLst>
            </a:pPr>
            <a:r>
              <a:rPr lang="cs-CZ" sz="2000" dirty="0"/>
              <a:t>	(Souhrnná analytická zpráva)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245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C1FADD-9429-49C5-AB68-0536D1DE0E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8D3737-0673-460A-918B-F534CA3261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4FFCED-4F4C-4378-AEDA-6727D996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Bezpečnostní požadavky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CC6975-E425-407D-84CE-82ED18970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45814"/>
            <a:ext cx="10753200" cy="4139998"/>
          </a:xfrm>
        </p:spPr>
        <p:txBody>
          <a:bodyPr/>
          <a:lstStyle/>
          <a:p>
            <a:r>
              <a:rPr lang="cs-CZ" sz="2400" dirty="0"/>
              <a:t>Po zavedení EUCS a vyřešení výše uvedených výhrad bude možné přizpůsobit národní regulaci EUCS: </a:t>
            </a:r>
          </a:p>
          <a:p>
            <a:pPr lvl="1"/>
            <a:r>
              <a:rPr lang="cs-CZ" dirty="0"/>
              <a:t>úprava vstupních kritérií</a:t>
            </a:r>
          </a:p>
          <a:p>
            <a:pPr lvl="1"/>
            <a:r>
              <a:rPr lang="cs-CZ" dirty="0"/>
              <a:t>(umožnění předložení EUCS certifikátu + dodatečné požadavky k místu zpracování dat a prověření poskytovatele cloudové služby)</a:t>
            </a:r>
          </a:p>
          <a:p>
            <a:pPr lvl="1"/>
            <a:r>
              <a:rPr lang="cs-CZ" dirty="0"/>
              <a:t>úprava bezpečnostních pravidel (sjednocení znění bezpečnostních pravidel s požadavky na poskytovatele cloudových služeb v EUCS + požadavky týkající se výhradně orgánu veřejné moci).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b="1" dirty="0"/>
              <a:t>+ NIS2</a:t>
            </a:r>
          </a:p>
        </p:txBody>
      </p:sp>
    </p:spTree>
    <p:extLst>
      <p:ext uri="{BB962C8B-B14F-4D97-AF65-F5344CB8AC3E}">
        <p14:creationId xmlns:p14="http://schemas.microsoft.com/office/powerpoint/2010/main" val="899034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15537B-C243-4FBA-B6B7-2436A93B4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E1ECD1-BEF1-429A-A0B8-46A16CBC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2510" y="1709140"/>
            <a:ext cx="6129656" cy="1171580"/>
          </a:xfr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b="1" dirty="0"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1CA60B0-DB3E-43EA-A0F4-00F21C60C1A0}"/>
              </a:ext>
            </a:extLst>
          </p:cNvPr>
          <p:cNvSpPr txBox="1"/>
          <p:nvPr/>
        </p:nvSpPr>
        <p:spPr>
          <a:xfrm>
            <a:off x="4000918" y="3012166"/>
            <a:ext cx="4190163" cy="1930229"/>
          </a:xfrm>
          <a:prstGeom prst="rect">
            <a:avLst/>
          </a:prstGeom>
        </p:spPr>
        <p:txBody>
          <a:bodyPr vert="horz" lIns="0" tIns="0" rIns="0" bIns="0" rtlCol="0" anchor="t">
            <a:normAutofit fontScale="85000" lnSpcReduction="20000"/>
          </a:bodyPr>
          <a:lstStyle/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cs-CZ" b="0" dirty="0">
                <a:solidFill>
                  <a:srgbClr val="0000DC"/>
                </a:solidFill>
                <a:latin typeface="+mj-lt"/>
                <a:ea typeface="+mj-ea"/>
                <a:cs typeface="+mj-cs"/>
                <a:hlinkClick r:id="rId2"/>
              </a:rPr>
              <a:t>Jakub.Klodwig@eldison.com</a:t>
            </a:r>
            <a:endParaRPr lang="cs-CZ" b="0" dirty="0">
              <a:solidFill>
                <a:srgbClr val="0000DC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b="0" dirty="0">
              <a:solidFill>
                <a:srgbClr val="0000DC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cs-CZ" b="0" dirty="0">
                <a:solidFill>
                  <a:srgbClr val="0000DC"/>
                </a:solidFill>
                <a:latin typeface="+mj-lt"/>
                <a:ea typeface="+mj-ea"/>
                <a:cs typeface="+mj-cs"/>
                <a:hlinkClick r:id="rId3"/>
              </a:rPr>
              <a:t>Jakub.Klodwig@law.muni.cz</a:t>
            </a:r>
            <a:r>
              <a:rPr lang="cs-CZ" b="0" dirty="0">
                <a:solidFill>
                  <a:srgbClr val="0000DC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b="0" dirty="0">
              <a:solidFill>
                <a:srgbClr val="0000DC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r>
              <a:rPr lang="cs-CZ" b="0" dirty="0" err="1">
                <a:solidFill>
                  <a:srgbClr val="0000DC"/>
                </a:solidFill>
                <a:latin typeface="+mj-lt"/>
                <a:ea typeface="+mj-ea"/>
                <a:cs typeface="+mj-cs"/>
              </a:rPr>
              <a:t>pravnikIT.cz</a:t>
            </a:r>
            <a:r>
              <a:rPr lang="cs-CZ" b="0" dirty="0">
                <a:solidFill>
                  <a:srgbClr val="0000DC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</a:pPr>
            <a:endParaRPr lang="cs-CZ" b="0" dirty="0">
              <a:solidFill>
                <a:srgbClr val="0000D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E0C8C9-80DE-490A-A423-FDE2284785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EB4CAEB-761E-1F34-A2EF-6562355C1AD2}"/>
              </a:ext>
            </a:extLst>
          </p:cNvPr>
          <p:cNvSpPr txBox="1"/>
          <p:nvPr/>
        </p:nvSpPr>
        <p:spPr>
          <a:xfrm>
            <a:off x="3581227" y="6228000"/>
            <a:ext cx="84870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1200" dirty="0">
                <a:solidFill>
                  <a:schemeClr val="tx2"/>
                </a:solidFill>
                <a:latin typeface="+mj-lt"/>
              </a:rPr>
              <a:t>Tato prezentace vznikla za podpory projektu "Centrum excelence pro </a:t>
            </a:r>
            <a:r>
              <a:rPr lang="cs-CZ" altLang="cs-CZ" sz="1200" dirty="0" err="1">
                <a:solidFill>
                  <a:schemeClr val="tx2"/>
                </a:solidFill>
                <a:latin typeface="+mj-lt"/>
              </a:rPr>
              <a:t>kyberkriminalitu</a:t>
            </a:r>
            <a:r>
              <a:rPr lang="cs-CZ" altLang="cs-CZ" sz="1200" dirty="0">
                <a:solidFill>
                  <a:schemeClr val="tx2"/>
                </a:solidFill>
                <a:latin typeface="+mj-lt"/>
              </a:rPr>
              <a:t>, kyberbezpečnost a ochranu kritických informačních infrastruktur" </a:t>
            </a:r>
            <a:r>
              <a:rPr lang="cs-CZ" altLang="cs-CZ" sz="1200" dirty="0" err="1">
                <a:solidFill>
                  <a:schemeClr val="tx2"/>
                </a:solidFill>
                <a:latin typeface="+mj-lt"/>
              </a:rPr>
              <a:t>reg</a:t>
            </a:r>
            <a:r>
              <a:rPr lang="cs-CZ" altLang="cs-CZ" sz="1200" dirty="0">
                <a:solidFill>
                  <a:schemeClr val="tx2"/>
                </a:solidFill>
                <a:latin typeface="+mj-lt"/>
              </a:rPr>
              <a:t>. č.: CZ.02.1.01/0.0/0.0/16_019/0000822 financovaného z EFRR.</a:t>
            </a:r>
          </a:p>
          <a:p>
            <a:pPr algn="ctr"/>
            <a:endParaRPr lang="cs-CZ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4162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3D83AE-EA1B-4A62-804C-B2F110E8EF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505466-D448-407A-AA02-BF4FB0B21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D7E6916-7E2F-436C-A98E-657BA2F35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257" y="508834"/>
            <a:ext cx="7050085" cy="5971166"/>
          </a:xfrm>
          <a:prstGeom prst="rect">
            <a:avLst/>
          </a:prstGeom>
        </p:spPr>
      </p:pic>
      <p:sp>
        <p:nvSpPr>
          <p:cNvPr id="12" name="Nadpis 11">
            <a:extLst>
              <a:ext uri="{FF2B5EF4-FFF2-40B4-BE49-F238E27FC236}">
                <a16:creationId xmlns:a16="http://schemas.microsoft.com/office/drawing/2014/main" id="{E9BB0D0B-4D8B-44AE-9FE5-BBAB08C9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901739"/>
            <a:ext cx="10753200" cy="451576"/>
          </a:xfrm>
        </p:spPr>
        <p:txBody>
          <a:bodyPr/>
          <a:lstStyle/>
          <a:p>
            <a:r>
              <a:rPr lang="cs-CZ" dirty="0"/>
              <a:t>Prostor pro diskusi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1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64DDD1-E749-4C86-BFE5-DC8BC0D00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ACF26-2A3D-4B19-BCD0-E51FB9D6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EB153-E7F6-4614-B213-C27E4CFC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Etablování cloud </a:t>
            </a:r>
            <a:r>
              <a:rPr lang="cs-CZ" dirty="0" err="1"/>
              <a:t>computingu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1D7319-A74C-4793-AE81-4A836CCDE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54905" cy="4139998"/>
          </a:xfrm>
        </p:spPr>
        <p:txBody>
          <a:bodyPr/>
          <a:lstStyle/>
          <a:p>
            <a:r>
              <a:rPr lang="cs-CZ" dirty="0"/>
              <a:t>Světový trh CC v roce 2020 371.4 mld. USD  </a:t>
            </a:r>
          </a:p>
          <a:p>
            <a:r>
              <a:rPr lang="cs-CZ" dirty="0"/>
              <a:t>Český trh CC v roce 2019 rostl o 27 % na 19 mld. Kč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Rychlost, dostupnost, škálovatelnost, nízká cena</a:t>
            </a:r>
          </a:p>
          <a:p>
            <a:r>
              <a:rPr lang="cs-CZ" sz="2000" dirty="0"/>
              <a:t>60 % ICT nákladů - provozní náklady</a:t>
            </a:r>
          </a:p>
          <a:p>
            <a:r>
              <a:rPr lang="cs-CZ" sz="2000" dirty="0"/>
              <a:t>36.6 mld. potenciál úspory</a:t>
            </a:r>
          </a:p>
          <a:p>
            <a:endParaRPr lang="cs-CZ" sz="2000" dirty="0"/>
          </a:p>
          <a:p>
            <a:endParaRPr lang="cs-CZ" dirty="0"/>
          </a:p>
          <a:p>
            <a:r>
              <a:rPr lang="cs-CZ" b="1" dirty="0"/>
              <a:t>Bezpečnost ?</a:t>
            </a:r>
          </a:p>
          <a:p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9290A1A-3865-44D0-96E6-48C2C15CD4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830" y="3479986"/>
            <a:ext cx="6604339" cy="337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8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64DDD1-E749-4C86-BFE5-DC8BC0D00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ACF26-2A3D-4B19-BCD0-E51FB9D62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1EB153-E7F6-4614-B213-C27E4CFCD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Právní regulace cloud </a:t>
            </a:r>
            <a:r>
              <a:rPr lang="cs-CZ" dirty="0" err="1"/>
              <a:t>computingu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06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3C42C4-9782-4672-900E-548BCA46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600" dirty="0"/>
              <a:t>Regulace CC v ČR od 1.9.2021 </a:t>
            </a:r>
            <a:endParaRPr lang="en-GB" sz="36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60EC3-151F-4C5F-9FF2-D174EB78C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47411" cy="4139998"/>
          </a:xfrm>
        </p:spPr>
        <p:txBody>
          <a:bodyPr/>
          <a:lstStyle/>
          <a:p>
            <a:r>
              <a:rPr lang="cs-CZ" b="1" dirty="0"/>
              <a:t>zákon č. 365/2000 Sb., o informačních systémech veřejné správy</a:t>
            </a:r>
          </a:p>
          <a:p>
            <a:pPr marL="662400" lvl="2">
              <a:lnSpc>
                <a:spcPts val="3600"/>
              </a:lnSpc>
            </a:pPr>
            <a:r>
              <a:rPr lang="cs-CZ" sz="2400" b="1" dirty="0">
                <a:ea typeface="+mn-ea"/>
                <a:cs typeface="+mn-cs"/>
              </a:rPr>
              <a:t> </a:t>
            </a:r>
            <a:r>
              <a:rPr lang="cs-CZ" sz="2400" dirty="0">
                <a:ea typeface="+mn-ea"/>
                <a:cs typeface="+mn-cs"/>
              </a:rPr>
              <a:t>Hlava VI: § 6i - § 6t </a:t>
            </a:r>
            <a:r>
              <a:rPr lang="cs-CZ" sz="2400" dirty="0" err="1">
                <a:ea typeface="+mn-ea"/>
                <a:cs typeface="+mn-cs"/>
              </a:rPr>
              <a:t>ZoISVS</a:t>
            </a:r>
            <a:endParaRPr lang="cs-CZ" sz="2400" dirty="0">
              <a:ea typeface="+mn-ea"/>
              <a:cs typeface="+mn-cs"/>
            </a:endParaRPr>
          </a:p>
          <a:p>
            <a:pPr marL="72000" indent="0">
              <a:buNone/>
            </a:pPr>
            <a:endParaRPr lang="cs-CZ" b="1" dirty="0"/>
          </a:p>
          <a:p>
            <a:r>
              <a:rPr lang="cs-CZ" b="1" dirty="0"/>
              <a:t>zákon č. 181/2014 Sb., o kybernetické bezpečnosti</a:t>
            </a:r>
          </a:p>
          <a:p>
            <a:pPr marL="662400" lvl="2">
              <a:lnSpc>
                <a:spcPts val="3600"/>
              </a:lnSpc>
            </a:pPr>
            <a:r>
              <a:rPr lang="cs-CZ" sz="2400" dirty="0">
                <a:ea typeface="+mn-ea"/>
                <a:cs typeface="+mn-cs"/>
              </a:rPr>
              <a:t>§ 4 odst. 5, § 6 písm. e) ZKB</a:t>
            </a:r>
          </a:p>
          <a:p>
            <a:endParaRPr lang="cs-CZ" dirty="0"/>
          </a:p>
          <a:p>
            <a:r>
              <a:rPr lang="cs-CZ" b="1" dirty="0"/>
              <a:t>Cloudové vyhlášky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7912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8D3737-0673-460A-918B-F534CA3261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4FFCED-4F4C-4378-AEDA-6727D996D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Cloudové vyhlášky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CC6975-E425-407D-84CE-82ED18970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81663"/>
            <a:ext cx="10753200" cy="4139998"/>
          </a:xfrm>
        </p:spPr>
        <p:txBody>
          <a:bodyPr/>
          <a:lstStyle/>
          <a:p>
            <a:r>
              <a:rPr lang="cs-CZ" sz="2000" b="1" dirty="0"/>
              <a:t>0. Cloudová vyhláška – O Údajích v katalogu (31. 10. 2020)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Vyhláška č. 433/2020 Sb., o údajích vedených v katalogu cloud </a:t>
            </a:r>
            <a:r>
              <a:rPr lang="cs-CZ" sz="1800" dirty="0" err="1">
                <a:ea typeface="+mn-ea"/>
                <a:cs typeface="+mn-cs"/>
              </a:rPr>
              <a:t>computingu</a:t>
            </a:r>
            <a:r>
              <a:rPr lang="cs-CZ" sz="1800" dirty="0">
                <a:ea typeface="+mn-ea"/>
                <a:cs typeface="+mn-cs"/>
              </a:rPr>
              <a:t> (31. 10. 2020)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§ 12 odst. 1 písm. g) </a:t>
            </a:r>
            <a:r>
              <a:rPr lang="cs-CZ" sz="1800" dirty="0" err="1">
                <a:ea typeface="+mn-ea"/>
                <a:cs typeface="+mn-cs"/>
              </a:rPr>
              <a:t>ZoISVS</a:t>
            </a:r>
            <a:endParaRPr lang="cs-CZ" sz="1800" dirty="0">
              <a:ea typeface="+mn-ea"/>
              <a:cs typeface="+mn-cs"/>
            </a:endParaRPr>
          </a:p>
          <a:p>
            <a:pPr lvl="1"/>
            <a:endParaRPr lang="cs-CZ" sz="1800" dirty="0">
              <a:ea typeface="+mn-ea"/>
              <a:cs typeface="+mn-cs"/>
            </a:endParaRPr>
          </a:p>
          <a:p>
            <a:r>
              <a:rPr lang="cs-CZ" sz="2000" b="1" dirty="0"/>
              <a:t>1. Cloudová vyhláška – Vstupní kritéria (1. 9. 2021)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Vyhláška č. 316/2021 Sb., o některých požadavcích pro zápis do katalogu cloud </a:t>
            </a:r>
            <a:r>
              <a:rPr lang="cs-CZ" sz="1800" dirty="0" err="1">
                <a:ea typeface="+mn-ea"/>
                <a:cs typeface="+mn-cs"/>
              </a:rPr>
              <a:t>computingu</a:t>
            </a:r>
            <a:endParaRPr lang="cs-CZ" sz="1800" dirty="0">
              <a:ea typeface="+mn-ea"/>
              <a:cs typeface="+mn-cs"/>
            </a:endParaRPr>
          </a:p>
          <a:p>
            <a:pPr lvl="1"/>
            <a:r>
              <a:rPr lang="cs-CZ" sz="1800" dirty="0">
                <a:ea typeface="+mn-ea"/>
                <a:cs typeface="+mn-cs"/>
              </a:rPr>
              <a:t>§ 12 odst. 2 </a:t>
            </a:r>
            <a:r>
              <a:rPr lang="cs-CZ" sz="1800" dirty="0" err="1">
                <a:ea typeface="+mn-ea"/>
                <a:cs typeface="+mn-cs"/>
              </a:rPr>
              <a:t>ZoISVS</a:t>
            </a:r>
            <a:endParaRPr lang="cs-CZ" sz="1800" dirty="0">
              <a:ea typeface="+mn-ea"/>
              <a:cs typeface="+mn-cs"/>
            </a:endParaRPr>
          </a:p>
          <a:p>
            <a:pPr lvl="1"/>
            <a:endParaRPr lang="cs-CZ" sz="1800" dirty="0">
              <a:ea typeface="+mn-ea"/>
              <a:cs typeface="+mn-cs"/>
            </a:endParaRPr>
          </a:p>
          <a:p>
            <a:r>
              <a:rPr lang="cs-CZ" sz="2000" b="1" dirty="0"/>
              <a:t>2. Cloudová vyhláška – Bezpečnostní pravidla (meziresortní řízení)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Vyhláška o bezpečnostních pravidlech pro využívání služeb cloud </a:t>
            </a:r>
            <a:r>
              <a:rPr lang="cs-CZ" sz="1800" dirty="0" err="1">
                <a:ea typeface="+mn-ea"/>
                <a:cs typeface="+mn-cs"/>
              </a:rPr>
              <a:t>computingu</a:t>
            </a:r>
            <a:r>
              <a:rPr lang="cs-CZ" sz="1800" dirty="0">
                <a:ea typeface="+mn-ea"/>
                <a:cs typeface="+mn-cs"/>
              </a:rPr>
              <a:t> orgány veřejné moci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§ 6 ZKB</a:t>
            </a:r>
          </a:p>
          <a:p>
            <a:pPr lvl="1"/>
            <a:endParaRPr lang="cs-CZ" sz="1800" dirty="0">
              <a:ea typeface="+mn-ea"/>
              <a:cs typeface="+mn-cs"/>
            </a:endParaRPr>
          </a:p>
          <a:p>
            <a:r>
              <a:rPr lang="cs-CZ" sz="2000" b="1" dirty="0"/>
              <a:t>3. Cloudová vyhláška – Bezpečnostní úrovně (1. 9. 2021)</a:t>
            </a:r>
          </a:p>
          <a:p>
            <a:pPr lvl="1"/>
            <a:r>
              <a:rPr lang="cs-CZ" sz="1800" dirty="0">
                <a:ea typeface="+mn-ea"/>
                <a:cs typeface="+mn-cs"/>
              </a:rPr>
              <a:t>Vyhláška o bezpečnostních úrovních pro využívání cloud </a:t>
            </a:r>
            <a:r>
              <a:rPr lang="cs-CZ" sz="1800" dirty="0" err="1">
                <a:ea typeface="+mn-ea"/>
                <a:cs typeface="+mn-cs"/>
              </a:rPr>
              <a:t>computingu</a:t>
            </a:r>
            <a:r>
              <a:rPr lang="cs-CZ" sz="1800" dirty="0">
                <a:ea typeface="+mn-ea"/>
                <a:cs typeface="+mn-cs"/>
              </a:rPr>
              <a:t> orgány veřejné moci</a:t>
            </a:r>
          </a:p>
          <a:p>
            <a:pPr lvl="1"/>
            <a:r>
              <a:rPr lang="cs-CZ" sz="1800" dirty="0"/>
              <a:t>§ 6 ZKB</a:t>
            </a:r>
          </a:p>
        </p:txBody>
      </p:sp>
    </p:spTree>
    <p:extLst>
      <p:ext uri="{BB962C8B-B14F-4D97-AF65-F5344CB8AC3E}">
        <p14:creationId xmlns:p14="http://schemas.microsoft.com/office/powerpoint/2010/main" val="861117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3D83AE-EA1B-4A62-804C-B2F110E8EF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505466-D448-407A-AA02-BF4FB0B211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D7E6916-7E2F-436C-A98E-657BA2F35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257" y="508834"/>
            <a:ext cx="7050085" cy="5971166"/>
          </a:xfrm>
          <a:prstGeom prst="rect">
            <a:avLst/>
          </a:prstGeom>
        </p:spPr>
      </p:pic>
      <p:sp>
        <p:nvSpPr>
          <p:cNvPr id="12" name="Nadpis 11">
            <a:extLst>
              <a:ext uri="{FF2B5EF4-FFF2-40B4-BE49-F238E27FC236}">
                <a16:creationId xmlns:a16="http://schemas.microsoft.com/office/drawing/2014/main" id="{E9BB0D0B-4D8B-44AE-9FE5-BBAB08C9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schéma: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67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pPr algn="ctr"/>
            <a:r>
              <a:rPr lang="cs-CZ" sz="3600" dirty="0"/>
              <a:t>Zákon o informačních systémech veřejné správy</a:t>
            </a:r>
            <a:endParaRPr lang="en-GB" sz="3600" dirty="0"/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02C75306-37AD-4193-858A-1248D867A1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2740DF8-42B4-42AB-930C-D11CFB6C2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78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3C42C4-9782-4672-900E-548BCA46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200" dirty="0"/>
              <a:t>Prague Technology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Lecture</a:t>
            </a:r>
            <a:r>
              <a:rPr lang="cs-CZ" sz="1200" dirty="0"/>
              <a:t> </a:t>
            </a:r>
            <a:r>
              <a:rPr lang="cs-CZ" sz="1200" dirty="0" err="1"/>
              <a:t>Series</a:t>
            </a:r>
            <a:endParaRPr lang="cs-CZ" altLang="cs-CZ" sz="12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AC457B-91EC-41AF-88F1-81A1847DF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38C9FF-2738-401E-AD61-D1DC0213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57" y="800212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sz="3600" dirty="0" err="1"/>
              <a:t>ZoISVS</a:t>
            </a:r>
            <a:endParaRPr lang="en-GB" sz="36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60EC3-151F-4C5F-9FF2-D174EB78C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>
                <a:ea typeface="+mn-ea"/>
                <a:cs typeface="+mn-cs"/>
              </a:rPr>
              <a:t>§ 2 písm. x) </a:t>
            </a:r>
          </a:p>
          <a:p>
            <a:pPr marL="324000" lvl="1" indent="0" algn="ctr">
              <a:buNone/>
            </a:pPr>
            <a:r>
              <a:rPr lang="cs-CZ" i="1" dirty="0"/>
              <a:t>„… </a:t>
            </a:r>
            <a:r>
              <a:rPr lang="cs-CZ" b="1" i="1" dirty="0"/>
              <a:t>cloud </a:t>
            </a:r>
            <a:r>
              <a:rPr lang="cs-CZ" b="1" i="1" dirty="0" err="1"/>
              <a:t>computingem</a:t>
            </a:r>
            <a:r>
              <a:rPr lang="cs-CZ" b="1" i="1" dirty="0"/>
              <a:t> </a:t>
            </a:r>
            <a:r>
              <a:rPr lang="cs-CZ" i="1" dirty="0"/>
              <a:t>způsob zajištění provozu informačního systému veřejné správy nebo jeho části prostřednictvím dálkového přístupu k sdílenému technickému nebo programovému prostředku, který je zpřístupněný poskytovatelem cloud </a:t>
            </a:r>
            <a:r>
              <a:rPr lang="cs-CZ" i="1" dirty="0" err="1"/>
              <a:t>computingu</a:t>
            </a:r>
            <a:r>
              <a:rPr lang="cs-CZ" i="1" dirty="0"/>
              <a:t> a nastavitelný správcem informačního systému veřejné správy“</a:t>
            </a:r>
          </a:p>
          <a:p>
            <a:pPr lvl="1"/>
            <a:endParaRPr lang="cs-CZ" sz="2800" dirty="0">
              <a:ea typeface="+mn-ea"/>
              <a:cs typeface="+mn-cs"/>
            </a:endParaRPr>
          </a:p>
          <a:p>
            <a:pPr lvl="1"/>
            <a:r>
              <a:rPr lang="cs-CZ" sz="2800" dirty="0">
                <a:ea typeface="+mn-ea"/>
                <a:cs typeface="+mn-cs"/>
              </a:rPr>
              <a:t>pouze pro ISVS</a:t>
            </a:r>
          </a:p>
          <a:p>
            <a:pPr lvl="1"/>
            <a:endParaRPr lang="cs-CZ" sz="2800" dirty="0">
              <a:ea typeface="+mn-ea"/>
              <a:cs typeface="+mn-cs"/>
            </a:endParaRPr>
          </a:p>
          <a:p>
            <a:pPr lvl="1"/>
            <a:r>
              <a:rPr lang="cs-CZ" sz="2800" dirty="0">
                <a:ea typeface="+mn-ea"/>
                <a:cs typeface="+mn-cs"/>
              </a:rPr>
              <a:t>§ 2 písm. b) </a:t>
            </a:r>
          </a:p>
          <a:p>
            <a:pPr marL="324000" lvl="1" indent="0" algn="ctr">
              <a:buNone/>
            </a:pPr>
            <a:r>
              <a:rPr lang="cs-CZ" i="1" dirty="0"/>
              <a:t>„… </a:t>
            </a:r>
            <a:r>
              <a:rPr lang="cs-CZ" b="1" i="1" dirty="0"/>
              <a:t>Informačním systémem veřejné správy </a:t>
            </a:r>
            <a:r>
              <a:rPr lang="cs-CZ" i="1" dirty="0"/>
              <a:t>funkční celek nebo jeho část zabezpečující cílevědomou a systematickou informační činnost pro účely výkonu veřejné správy.“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2063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1619</Words>
  <Application>Microsoft Macintosh PowerPoint</Application>
  <PresentationFormat>Širokoúhlá obrazovka</PresentationFormat>
  <Paragraphs>221</Paragraphs>
  <Slides>22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Regulace cloud computingu</vt:lpstr>
      <vt:lpstr>Motivace</vt:lpstr>
      <vt:lpstr>Etablování cloud computingu</vt:lpstr>
      <vt:lpstr>Právní regulace cloud computingu</vt:lpstr>
      <vt:lpstr>Regulace CC v ČR od 1.9.2021 </vt:lpstr>
      <vt:lpstr>Cloudové vyhlášky</vt:lpstr>
      <vt:lpstr>Procesní schéma:</vt:lpstr>
      <vt:lpstr>Zákon o informačních systémech veřejné správy</vt:lpstr>
      <vt:lpstr>ZoISVS</vt:lpstr>
      <vt:lpstr>ZoISVS</vt:lpstr>
      <vt:lpstr>ZoISVS – Vstupní kritéria</vt:lpstr>
      <vt:lpstr>Zákon o kybernetické bezpečnosti</vt:lpstr>
      <vt:lpstr>Povinné osoby dle ZKB</vt:lpstr>
      <vt:lpstr>Bezpečnostní pravidla</vt:lpstr>
      <vt:lpstr>Digitální služba</vt:lpstr>
      <vt:lpstr>Regulace cloud computingu v EU</vt:lpstr>
      <vt:lpstr>Unijní regulace CC</vt:lpstr>
      <vt:lpstr>Srovnání české a evropské regulace</vt:lpstr>
      <vt:lpstr>Výhrady NÚKIB k draftu EUCS</vt:lpstr>
      <vt:lpstr>Bezpečnostní požadavky</vt:lpstr>
      <vt:lpstr>Děkuji za pozornost</vt:lpstr>
      <vt:lpstr>Prostor pro diskusi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cloudových technologií</dc:title>
  <dc:creator>Klodwig Jakub</dc:creator>
  <cp:lastModifiedBy>Jakub Klodwig</cp:lastModifiedBy>
  <cp:revision>38</cp:revision>
  <dcterms:created xsi:type="dcterms:W3CDTF">2021-05-14T13:40:41Z</dcterms:created>
  <dcterms:modified xsi:type="dcterms:W3CDTF">2022-11-23T16:21:02Z</dcterms:modified>
</cp:coreProperties>
</file>